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3" r:id="rId4"/>
    <p:sldId id="264" r:id="rId5"/>
    <p:sldId id="267" r:id="rId6"/>
    <p:sldId id="258" r:id="rId7"/>
    <p:sldId id="262" r:id="rId8"/>
    <p:sldId id="265" r:id="rId9"/>
    <p:sldId id="268" r:id="rId10"/>
    <p:sldId id="266" r:id="rId11"/>
    <p:sldId id="269" r:id="rId12"/>
    <p:sldId id="270" r:id="rId13"/>
    <p:sldId id="271" r:id="rId14"/>
    <p:sldId id="257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311"/>
    <a:srgbClr val="BD5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 snapToObjects="1">
      <p:cViewPr>
        <p:scale>
          <a:sx n="90" d="100"/>
          <a:sy n="90" d="100"/>
        </p:scale>
        <p:origin x="14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2BE5F-02C0-A644-855A-2B836CAF21BA}" type="datetimeFigureOut">
              <a:rPr kumimoji="1" lang="zh-CN" altLang="en-US" smtClean="0"/>
              <a:t>17/1/29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FC07E-5DB4-614E-A366-2C5E531189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623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understanding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naturalistic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generalizations,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would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prefer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study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does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not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focus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on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creating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new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general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principles,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instead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it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further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corrects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the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general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known</a:t>
            </a:r>
            <a:r>
              <a:rPr kumimoji="1" lang="zh-CN" altLang="en-US" baseline="0" dirty="0" smtClean="0"/>
              <a:t> </a:t>
            </a:r>
            <a:r>
              <a:rPr kumimoji="1" lang="en-US" altLang="zh-CN" baseline="0" dirty="0" smtClean="0"/>
              <a:t>principles.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FC07E-5DB4-614E-A366-2C5E53118919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253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en-US" altLang="zh-CN" b="1" dirty="0" smtClean="0"/>
              <a:t>Why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Case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Study?</a:t>
            </a:r>
            <a:endParaRPr kumimoji="1"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5629" cy="1810709"/>
          </a:xfrm>
        </p:spPr>
        <p:txBody>
          <a:bodyPr>
            <a:normAutofit/>
          </a:bodyPr>
          <a:lstStyle/>
          <a:p>
            <a:pPr algn="r"/>
            <a:r>
              <a:rPr kumimoji="1" lang="en-US" altLang="zh-CN" b="1" cap="none" dirty="0" smtClean="0">
                <a:latin typeface="+mn-lt"/>
              </a:rPr>
              <a:t>Chapter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6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An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Introduction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to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Case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smtClean="0">
                <a:latin typeface="+mn-lt"/>
              </a:rPr>
              <a:t>Study</a:t>
            </a:r>
            <a:endParaRPr kumimoji="1" lang="en-US" altLang="zh-CN" b="1" cap="none" dirty="0" smtClean="0">
              <a:latin typeface="+mn-lt"/>
            </a:endParaRPr>
          </a:p>
          <a:p>
            <a:pPr algn="r"/>
            <a:r>
              <a:rPr kumimoji="1" lang="en-US" altLang="zh-CN" b="1" cap="none" dirty="0" smtClean="0">
                <a:latin typeface="+mn-lt"/>
              </a:rPr>
              <a:t>LTC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8750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Research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in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Art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Education</a:t>
            </a:r>
          </a:p>
          <a:p>
            <a:pPr algn="r"/>
            <a:r>
              <a:rPr kumimoji="1" lang="en-US" altLang="zh-CN" b="1" cap="none" dirty="0" smtClean="0">
                <a:latin typeface="+mn-lt"/>
              </a:rPr>
              <a:t>Jenny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(</a:t>
            </a:r>
            <a:r>
              <a:rPr kumimoji="1" lang="en-US" altLang="zh-CN" b="1" cap="none" dirty="0" err="1" smtClean="0">
                <a:latin typeface="+mn-lt"/>
              </a:rPr>
              <a:t>Ning</a:t>
            </a:r>
            <a:r>
              <a:rPr kumimoji="1" lang="zh-CN" altLang="en-US" b="1" cap="none" dirty="0" smtClean="0">
                <a:latin typeface="+mn-lt"/>
              </a:rPr>
              <a:t> </a:t>
            </a:r>
            <a:r>
              <a:rPr kumimoji="1" lang="en-US" altLang="zh-CN" b="1" cap="none" dirty="0" smtClean="0">
                <a:latin typeface="+mn-lt"/>
              </a:rPr>
              <a:t>Zhan)</a:t>
            </a:r>
            <a:endParaRPr kumimoji="1" lang="zh-CN" altLang="en-US" b="1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7079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Main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sources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of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data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collection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are: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b="1" dirty="0" smtClean="0">
                <a:solidFill>
                  <a:srgbClr val="E48311"/>
                </a:solidFill>
              </a:rPr>
              <a:t>Observations</a:t>
            </a:r>
            <a:r>
              <a:rPr kumimoji="1" lang="en-US" altLang="zh-CN" sz="2800" dirty="0" smtClean="0"/>
              <a:t>: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observations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are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recorded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through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field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notes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reflections;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b="1" dirty="0" smtClean="0">
                <a:solidFill>
                  <a:srgbClr val="E48311"/>
                </a:solidFill>
              </a:rPr>
              <a:t>Interviews</a:t>
            </a:r>
            <a:r>
              <a:rPr kumimoji="1" lang="en-US" altLang="zh-CN" sz="2800" dirty="0" smtClean="0"/>
              <a:t>: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interviews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capture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aspects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of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case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that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are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not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observable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and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present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multiple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perspectives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realities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(Stake,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2005);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b="1" dirty="0" smtClean="0">
                <a:solidFill>
                  <a:srgbClr val="E48311"/>
                </a:solidFill>
              </a:rPr>
              <a:t>Document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>
                <a:solidFill>
                  <a:srgbClr val="E48311"/>
                </a:solidFill>
              </a:rPr>
              <a:t>A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nalysis</a:t>
            </a:r>
            <a:r>
              <a:rPr kumimoji="1" lang="en-US" altLang="zh-CN" sz="2800" dirty="0" smtClean="0"/>
              <a:t>: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document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analysis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includes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poring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over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written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publications,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photos,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videos,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and/or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artwork.</a:t>
            </a:r>
            <a:endParaRPr kumimoji="1" lang="zh-CN" altLang="en-US" sz="2800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101763" y="291086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28700" indent="-1028700">
              <a:buFont typeface="+mj-lt"/>
              <a:buAutoNum type="romanUcPeriod" startAt="2"/>
            </a:pPr>
            <a:r>
              <a:rPr kumimoji="1" lang="en-US" altLang="zh-CN" sz="4400" b="1" smtClean="0">
                <a:solidFill>
                  <a:schemeClr val="tx1"/>
                </a:solidFill>
              </a:rPr>
              <a:t>Methods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data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collection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analysis</a:t>
            </a:r>
            <a:endParaRPr kumimoji="1" lang="en-US" altLang="zh-CN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1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2"/>
            </a:pPr>
            <a:r>
              <a:rPr kumimoji="1" lang="en-US" altLang="zh-CN" sz="4400" b="1" dirty="0">
                <a:solidFill>
                  <a:schemeClr val="tx1"/>
                </a:solidFill>
              </a:rPr>
              <a:t>Methods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of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data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collection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and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analysis</a:t>
            </a:r>
            <a:endParaRPr kumimoji="1" lang="en-US" altLang="zh-CN" sz="4400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51655"/>
          </a:xfrm>
        </p:spPr>
        <p:txBody>
          <a:bodyPr>
            <a:normAutofit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Observations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Observations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not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considered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data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until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have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written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about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them.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Field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notes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should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leave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time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immediately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after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observations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reflect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upon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write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down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initial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impressions,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process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saw,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begin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interpret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experience.</a:t>
            </a:r>
          </a:p>
        </p:txBody>
      </p:sp>
    </p:spTree>
    <p:extLst>
      <p:ext uri="{BB962C8B-B14F-4D97-AF65-F5344CB8AC3E}">
        <p14:creationId xmlns:p14="http://schemas.microsoft.com/office/powerpoint/2010/main" val="127470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2"/>
            </a:pPr>
            <a:r>
              <a:rPr kumimoji="1" lang="en-US" altLang="zh-CN" sz="4400" b="1" dirty="0">
                <a:solidFill>
                  <a:schemeClr val="tx1"/>
                </a:solidFill>
              </a:rPr>
              <a:t>Methods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of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data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collection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and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analysis</a:t>
            </a:r>
            <a:endParaRPr kumimoji="1" lang="en-US" altLang="zh-CN" sz="4400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51655"/>
          </a:xfrm>
        </p:spPr>
        <p:txBody>
          <a:bodyPr>
            <a:normAutofit lnSpcReduction="10000"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Interviews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Must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know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how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ask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right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good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questions;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Must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prepared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with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well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thought-out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plan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(Chase,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2005;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Stake,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1995);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Must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earn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informant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trust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through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assurances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confidentiality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transcript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review;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May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focus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more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next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question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response;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Requires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careful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listening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space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allow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story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develop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respond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interviewee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saying.</a:t>
            </a:r>
          </a:p>
        </p:txBody>
      </p:sp>
    </p:spTree>
    <p:extLst>
      <p:ext uri="{BB962C8B-B14F-4D97-AF65-F5344CB8AC3E}">
        <p14:creationId xmlns:p14="http://schemas.microsoft.com/office/powerpoint/2010/main" val="1086498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2"/>
            </a:pPr>
            <a:r>
              <a:rPr kumimoji="1" lang="en-US" altLang="zh-CN" sz="4400" b="1" dirty="0">
                <a:solidFill>
                  <a:schemeClr val="tx1"/>
                </a:solidFill>
              </a:rPr>
              <a:t>Methods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of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data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collection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and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analysis</a:t>
            </a:r>
            <a:endParaRPr kumimoji="1" lang="en-US" altLang="zh-CN" sz="4400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51655"/>
          </a:xfrm>
        </p:spPr>
        <p:txBody>
          <a:bodyPr>
            <a:normAutofit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Document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Analysis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Accumulate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wealth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other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written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materials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document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analysis,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including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copies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lesson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plans,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school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records,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curricula,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examples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participants’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writings,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newspaper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articles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other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community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publications,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local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histories,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copies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student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projects.</a:t>
            </a:r>
          </a:p>
        </p:txBody>
      </p:sp>
    </p:spTree>
    <p:extLst>
      <p:ext uri="{BB962C8B-B14F-4D97-AF65-F5344CB8AC3E}">
        <p14:creationId xmlns:p14="http://schemas.microsoft.com/office/powerpoint/2010/main" val="42589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28700" indent="-1028700">
              <a:buFont typeface="+mj-lt"/>
              <a:buAutoNum type="romanUcPeriod" startAt="3"/>
            </a:pPr>
            <a:r>
              <a:rPr kumimoji="1" lang="en-US" altLang="zh-CN" b="1" dirty="0" smtClean="0">
                <a:solidFill>
                  <a:schemeClr val="tx1"/>
                </a:solidFill>
              </a:rPr>
              <a:t>Analyzing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Data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After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collecting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data,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the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researcher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analyzes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the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data.</a:t>
            </a:r>
          </a:p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Transcribing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interviews</a:t>
            </a:r>
            <a:r>
              <a:rPr kumimoji="1" lang="en-US" altLang="zh-CN" sz="2800" dirty="0" smtClean="0">
                <a:solidFill>
                  <a:srgbClr val="E48311"/>
                </a:solidFill>
              </a:rPr>
              <a:t>:</a:t>
            </a:r>
            <a:r>
              <a:rPr kumimoji="1" lang="zh-CN" altLang="en-US" sz="2800" dirty="0" smtClean="0">
                <a:solidFill>
                  <a:srgbClr val="E48311"/>
                </a:solidFill>
              </a:rPr>
              <a:t> </a:t>
            </a:r>
            <a:endParaRPr kumimoji="1" lang="en-US" altLang="zh-CN" sz="2800" dirty="0">
              <a:solidFill>
                <a:srgbClr val="E48311"/>
              </a:solidFill>
            </a:endParaRPr>
          </a:p>
          <a:p>
            <a:r>
              <a:rPr kumimoji="1" lang="en-US" altLang="zh-CN" sz="2800" dirty="0" smtClean="0">
                <a:solidFill>
                  <a:schemeClr val="tx1"/>
                </a:solidFill>
              </a:rPr>
              <a:t>Some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researchers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prefer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type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up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each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interview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immediately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after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takes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place;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others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prefer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wait,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gain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some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distance,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might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attend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more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objectively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data.</a:t>
            </a:r>
          </a:p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Open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Coding</a:t>
            </a:r>
            <a:r>
              <a:rPr kumimoji="1" lang="en-US" altLang="zh-CN" sz="2800" dirty="0" smtClean="0">
                <a:solidFill>
                  <a:srgbClr val="E48311"/>
                </a:solidFill>
              </a:rPr>
              <a:t>:</a:t>
            </a:r>
          </a:p>
          <a:p>
            <a:r>
              <a:rPr kumimoji="1" lang="en-US" altLang="zh-CN" sz="2800" dirty="0" smtClean="0">
                <a:solidFill>
                  <a:schemeClr val="tx1"/>
                </a:solidFill>
              </a:rPr>
              <a:t>Once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informants’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words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have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been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typed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out,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possible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break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up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text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looking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similar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themes,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issues,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phrases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relate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each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other.</a:t>
            </a:r>
          </a:p>
          <a:p>
            <a:endParaRPr kumimoji="1" lang="en-US" altLang="zh-CN" sz="2800" dirty="0" smtClean="0">
              <a:solidFill>
                <a:schemeClr val="tx1"/>
              </a:solidFill>
            </a:endParaRPr>
          </a:p>
          <a:p>
            <a:endParaRPr kumimoji="1"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83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4"/>
            </a:pPr>
            <a:r>
              <a:rPr kumimoji="1" lang="en-US" altLang="zh-CN" sz="4400" b="1" dirty="0" smtClean="0">
                <a:solidFill>
                  <a:schemeClr val="tx1"/>
                </a:solidFill>
              </a:rPr>
              <a:t>Quality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Control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in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Qualitative</a:t>
            </a:r>
            <a:r>
              <a:rPr kumimoji="1" lang="zh-CN" altLang="en-US" sz="4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Research</a:t>
            </a:r>
            <a:endParaRPr kumimoji="1" lang="zh-CN" alt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The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importance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of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reliability/fidelity</a:t>
            </a:r>
          </a:p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Triangulation: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Triangulation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involves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researcher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seeking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multiple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perspectives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same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phenomenon.</a:t>
            </a:r>
          </a:p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Member-Checking: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Member-Checking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another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recommended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procedure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help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ensure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fidelity.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Provide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copies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transcripts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participants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review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response.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endParaRPr kumimoji="1" lang="en-US" altLang="zh-CN" sz="28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Thick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Description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considered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important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verification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procedure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because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allows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readers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access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enough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information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able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draw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their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own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conclusions.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Finally,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making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effort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expose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own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interests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connections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research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subjects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continually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reflecting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upon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subjectivities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shape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approach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work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also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contribute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its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fidelity.</a:t>
            </a:r>
          </a:p>
          <a:p>
            <a:endParaRPr kumimoji="1"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10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28700" indent="-1028700">
              <a:buFont typeface="+mj-lt"/>
              <a:buAutoNum type="romanUcPeriod" startAt="5"/>
            </a:pPr>
            <a:r>
              <a:rPr kumimoji="1" lang="en-US" altLang="zh-CN" b="1" dirty="0">
                <a:solidFill>
                  <a:schemeClr val="tx1"/>
                </a:solidFill>
              </a:rPr>
              <a:t>W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riting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Storytelling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using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one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three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paths,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chronological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biographical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development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researcher’s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view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coming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know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description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one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one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several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major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components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case.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(Stake,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1995)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Putting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together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chart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with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pieces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need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assembled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allocating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number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pages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needed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describe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each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piece.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important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consider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your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anticipated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audience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how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best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present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information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compelling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honest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way,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one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allows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reader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“discover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their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own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path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truth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inside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case”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(</a:t>
            </a:r>
            <a:r>
              <a:rPr kumimoji="1" lang="en-US" altLang="zh-CN" sz="2800" dirty="0" err="1" smtClean="0">
                <a:solidFill>
                  <a:schemeClr val="tx1"/>
                </a:solidFill>
              </a:rPr>
              <a:t>Flyvbjerg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2006)</a:t>
            </a:r>
          </a:p>
          <a:p>
            <a:endParaRPr kumimoji="1" lang="en-US" altLang="zh-CN" sz="2800" dirty="0" smtClean="0">
              <a:solidFill>
                <a:schemeClr val="tx1"/>
              </a:solidFill>
            </a:endParaRPr>
          </a:p>
          <a:p>
            <a:endParaRPr kumimoji="1"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51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28700" indent="-1028700">
              <a:buFont typeface="+mj-lt"/>
              <a:buAutoNum type="romanUcPeriod" startAt="6"/>
            </a:pPr>
            <a:r>
              <a:rPr kumimoji="1" lang="en-US" altLang="zh-CN" b="1" dirty="0" smtClean="0">
                <a:solidFill>
                  <a:schemeClr val="tx1"/>
                </a:solidFill>
              </a:rPr>
              <a:t>Assertions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Assertions: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when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researcher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makes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interpretations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meaning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data/themes.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After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analyzing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d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ata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may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have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some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assertions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about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some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issues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problems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were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examined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through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Writing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our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final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thoughts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about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done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with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share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this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vicarious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experience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with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out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readers.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researcher’s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assertions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frame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experience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“to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indicate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how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findings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might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extrapolated,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how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could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interpreted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various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circumstances,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how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accommodate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theoretical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discourse”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(Stake,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1995).</a:t>
            </a:r>
          </a:p>
          <a:p>
            <a:endParaRPr kumimoji="1"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2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chemeClr val="tx1"/>
                </a:solidFill>
              </a:rPr>
              <a:t>Reference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Inquiry in Action: Paradigms, Methodologies, and Perspectives in Art Education Research KATHY MARZILLI MIRAGLIA and CATHY SMILAN, EDITORS NAEA. </a:t>
            </a:r>
            <a:r>
              <a:rPr lang="en-US" altLang="zh-CN" sz="2800" dirty="0" smtClean="0">
                <a:solidFill>
                  <a:schemeClr val="tx1"/>
                </a:solidFill>
              </a:rPr>
              <a:t>CHAPTER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6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P57-66</a:t>
            </a:r>
            <a:endParaRPr lang="zh-CN" altLang="zh-CN" sz="2800" dirty="0">
              <a:solidFill>
                <a:schemeClr val="tx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404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chemeClr val="tx1"/>
                </a:solidFill>
              </a:rPr>
              <a:t>Overview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Study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1.</a:t>
            </a:r>
            <a:r>
              <a:rPr kumimoji="1" lang="zh-CN" altLang="en-US" sz="2800" b="1" dirty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What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is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Case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Study?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study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involves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in-depth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observation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description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individual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(person,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group,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district,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school,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etc.)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limited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set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individuals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(</a:t>
            </a:r>
            <a:r>
              <a:rPr kumimoji="1" lang="en-US" altLang="zh-CN" sz="2800" dirty="0" err="1" smtClean="0">
                <a:solidFill>
                  <a:schemeClr val="tx1"/>
                </a:solidFill>
              </a:rPr>
              <a:t>Koroscik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&amp;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err="1" smtClean="0">
                <a:solidFill>
                  <a:schemeClr val="tx1"/>
                </a:solidFill>
              </a:rPr>
              <a:t>Kowalchuk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1997).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endParaRPr kumimoji="1" lang="en-US" altLang="zh-CN" sz="2800" dirty="0" smtClean="0">
              <a:solidFill>
                <a:schemeClr val="tx1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qualitative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study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gains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in-depth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understanding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characterized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intensive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description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analysis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single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unit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bounded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system.</a:t>
            </a:r>
            <a:r>
              <a:rPr kumimoji="1" lang="zh-CN" altLang="en-US" sz="1800" dirty="0" smtClean="0">
                <a:solidFill>
                  <a:schemeClr val="tx1"/>
                </a:solidFill>
              </a:rPr>
              <a:t> </a:t>
            </a:r>
            <a:endParaRPr kumimoji="1"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1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chemeClr val="tx1"/>
                </a:solidFill>
              </a:rPr>
              <a:t>Overview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Study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2.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Why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Case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Study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Research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>
                <a:solidFill>
                  <a:schemeClr val="tx1"/>
                </a:solidFill>
              </a:rPr>
              <a:t>The case study method is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the </a:t>
            </a:r>
            <a:r>
              <a:rPr kumimoji="1" lang="en-US" altLang="zh-CN" sz="2800" dirty="0">
                <a:solidFill>
                  <a:schemeClr val="tx1"/>
                </a:solidFill>
              </a:rPr>
              <a:t>most flexible of research among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designs</a:t>
            </a:r>
            <a:r>
              <a:rPr kumimoji="1" lang="en-US" altLang="zh-CN" sz="2800" dirty="0">
                <a:solidFill>
                  <a:schemeClr val="tx1"/>
                </a:solidFill>
              </a:rPr>
              <a:t>, and is particularly useful in researching issues related to sustainability and institutional systems.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It </a:t>
            </a:r>
            <a:r>
              <a:rPr kumimoji="1" lang="en-US" altLang="zh-CN" sz="2800" dirty="0">
                <a:solidFill>
                  <a:schemeClr val="tx1"/>
                </a:solidFill>
              </a:rPr>
              <a:t>incorporates a number of data-gathering strategies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kumimoji="1" lang="zh-CN" altLang="en-US" sz="2800" dirty="0" smtClean="0">
                <a:solidFill>
                  <a:schemeClr val="tx1"/>
                </a:solidFill>
              </a:rPr>
              <a:t>      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•</a:t>
            </a:r>
            <a:r>
              <a:rPr kumimoji="1" lang="en-US" altLang="zh-CN" sz="2800" b="1" dirty="0" smtClean="0">
                <a:solidFill>
                  <a:schemeClr val="tx1"/>
                </a:solidFill>
              </a:rPr>
              <a:t>Observation</a:t>
            </a:r>
          </a:p>
          <a:p>
            <a:pPr marL="0" indent="0">
              <a:buNone/>
            </a:pPr>
            <a:r>
              <a:rPr kumimoji="1" lang="zh-CN" altLang="en-US" sz="2800" b="1" dirty="0" smtClean="0">
                <a:solidFill>
                  <a:schemeClr val="tx1"/>
                </a:solidFill>
              </a:rPr>
              <a:t>       </a:t>
            </a:r>
            <a:r>
              <a:rPr kumimoji="1" lang="en-US" altLang="zh-CN" sz="2800" b="1" dirty="0" smtClean="0">
                <a:solidFill>
                  <a:schemeClr val="tx1"/>
                </a:solidFill>
              </a:rPr>
              <a:t>•Interviews</a:t>
            </a:r>
          </a:p>
          <a:p>
            <a:pPr marL="0" indent="0">
              <a:buNone/>
            </a:pPr>
            <a:r>
              <a:rPr kumimoji="1" lang="zh-CN" altLang="en-US" sz="2800" b="1" dirty="0" smtClean="0">
                <a:solidFill>
                  <a:schemeClr val="tx1"/>
                </a:solidFill>
              </a:rPr>
              <a:t>       </a:t>
            </a:r>
            <a:r>
              <a:rPr kumimoji="1" lang="en-US" altLang="zh-CN" sz="2800" b="1" dirty="0" smtClean="0">
                <a:solidFill>
                  <a:schemeClr val="tx1"/>
                </a:solidFill>
              </a:rPr>
              <a:t>•Document</a:t>
            </a:r>
            <a:r>
              <a:rPr kumimoji="1" lang="zh-CN" altLang="en-US" sz="28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b="1" dirty="0" smtClean="0">
                <a:solidFill>
                  <a:schemeClr val="tx1"/>
                </a:solidFill>
              </a:rPr>
              <a:t>Analysis</a:t>
            </a:r>
            <a:endParaRPr kumimoji="1" lang="en-US" altLang="zh-CN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3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chemeClr val="tx1"/>
                </a:solidFill>
              </a:rPr>
              <a:t>Overview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Study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2.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>
                <a:solidFill>
                  <a:srgbClr val="E48311"/>
                </a:solidFill>
              </a:rPr>
              <a:t>Why</a:t>
            </a:r>
            <a:r>
              <a:rPr kumimoji="1" lang="zh-CN" altLang="en-US" sz="2800" b="1" dirty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>
                <a:solidFill>
                  <a:srgbClr val="E48311"/>
                </a:solidFill>
              </a:rPr>
              <a:t>Case</a:t>
            </a:r>
            <a:r>
              <a:rPr kumimoji="1" lang="zh-CN" altLang="en-US" sz="2800" b="1" dirty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>
                <a:solidFill>
                  <a:srgbClr val="E48311"/>
                </a:solidFill>
              </a:rPr>
              <a:t>Study</a:t>
            </a:r>
            <a:r>
              <a:rPr kumimoji="1" lang="zh-CN" altLang="en-US" sz="2800" b="1" dirty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Research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en-US" altLang="en-US" sz="2800" dirty="0" smtClean="0">
                <a:solidFill>
                  <a:schemeClr val="tx1"/>
                </a:solidFill>
              </a:rPr>
              <a:t>Case </a:t>
            </a:r>
            <a:r>
              <a:rPr lang="en-US" altLang="en-US" sz="2800" dirty="0">
                <a:solidFill>
                  <a:schemeClr val="tx1"/>
                </a:solidFill>
              </a:rPr>
              <a:t>study research can serve a variety of functions: 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r>
              <a:rPr lang="en-US" altLang="en-US" sz="2800" b="1" i="1" dirty="0" smtClean="0">
                <a:solidFill>
                  <a:schemeClr val="tx1"/>
                </a:solidFill>
              </a:rPr>
              <a:t>Exploratory</a:t>
            </a:r>
            <a:r>
              <a:rPr lang="en-US" altLang="zh-CN" sz="2800" dirty="0" smtClean="0">
                <a:solidFill>
                  <a:schemeClr val="tx1"/>
                </a:solidFill>
              </a:rPr>
              <a:t>: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enabling </a:t>
            </a:r>
            <a:r>
              <a:rPr lang="en-US" altLang="en-US" sz="2800" dirty="0">
                <a:solidFill>
                  <a:schemeClr val="tx1"/>
                </a:solidFill>
              </a:rPr>
              <a:t>researchers to get a feeling for potentially important variables and to describe phenomena in the appropriate contextual </a:t>
            </a:r>
            <a:r>
              <a:rPr lang="en-US" altLang="en-US" sz="2800" dirty="0" smtClean="0">
                <a:solidFill>
                  <a:schemeClr val="tx1"/>
                </a:solidFill>
              </a:rPr>
              <a:t>setting</a:t>
            </a:r>
            <a:r>
              <a:rPr lang="en-US" altLang="zh-CN" sz="2800" dirty="0" smtClean="0">
                <a:solidFill>
                  <a:schemeClr val="tx1"/>
                </a:solidFill>
              </a:rPr>
              <a:t>;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r>
              <a:rPr lang="en-US" altLang="zh-CN" sz="2800" b="1" i="1" dirty="0">
                <a:solidFill>
                  <a:schemeClr val="tx1"/>
                </a:solidFill>
              </a:rPr>
              <a:t>T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esting </a:t>
            </a:r>
            <a:r>
              <a:rPr lang="en-US" altLang="zh-CN" sz="2800" b="1" i="1" dirty="0" smtClean="0">
                <a:solidFill>
                  <a:schemeClr val="tx1"/>
                </a:solidFill>
              </a:rPr>
              <a:t>H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ypotheses </a:t>
            </a:r>
            <a:r>
              <a:rPr lang="en-US" altLang="en-US" sz="2800" b="1" i="1" dirty="0">
                <a:solidFill>
                  <a:schemeClr val="tx1"/>
                </a:solidFill>
              </a:rPr>
              <a:t>or </a:t>
            </a:r>
            <a:r>
              <a:rPr lang="en-US" altLang="zh-CN" sz="2800" b="1" i="1" dirty="0" smtClean="0">
                <a:solidFill>
                  <a:schemeClr val="tx1"/>
                </a:solidFill>
              </a:rPr>
              <a:t>T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heories</a:t>
            </a:r>
            <a:r>
              <a:rPr lang="en-US" altLang="zh-CN" sz="2800" dirty="0" smtClean="0">
                <a:solidFill>
                  <a:schemeClr val="tx1"/>
                </a:solidFill>
              </a:rPr>
              <a:t>: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relating </a:t>
            </a:r>
            <a:r>
              <a:rPr lang="en-US" altLang="en-US" sz="2800" dirty="0">
                <a:solidFill>
                  <a:schemeClr val="tx1"/>
                </a:solidFill>
              </a:rPr>
              <a:t>to cause and effect in a quasi-experimental </a:t>
            </a:r>
            <a:r>
              <a:rPr lang="en-US" altLang="en-US" sz="2800" dirty="0" smtClean="0">
                <a:solidFill>
                  <a:schemeClr val="tx1"/>
                </a:solidFill>
              </a:rPr>
              <a:t>fashion</a:t>
            </a:r>
            <a:r>
              <a:rPr lang="en-US" altLang="zh-CN" sz="2800" dirty="0" smtClean="0">
                <a:solidFill>
                  <a:schemeClr val="tx1"/>
                </a:solidFill>
              </a:rPr>
              <a:t>;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r>
              <a:rPr lang="en-US" altLang="zh-CN" sz="2800" b="1" i="1" dirty="0">
                <a:solidFill>
                  <a:schemeClr val="tx1"/>
                </a:solidFill>
              </a:rPr>
              <a:t>P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olicy </a:t>
            </a:r>
            <a:r>
              <a:rPr lang="en-US" altLang="zh-CN" sz="2800" b="1" i="1" dirty="0" smtClean="0">
                <a:solidFill>
                  <a:schemeClr val="tx1"/>
                </a:solidFill>
              </a:rPr>
              <a:t>A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nalysis</a:t>
            </a:r>
            <a:r>
              <a:rPr lang="en-US" altLang="zh-CN" sz="2800" dirty="0" smtClean="0">
                <a:solidFill>
                  <a:schemeClr val="tx1"/>
                </a:solidFill>
              </a:rPr>
              <a:t>: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teasing </a:t>
            </a:r>
            <a:r>
              <a:rPr lang="en-US" altLang="en-US" sz="2800" dirty="0">
                <a:solidFill>
                  <a:schemeClr val="tx1"/>
                </a:solidFill>
              </a:rPr>
              <a:t>out prescriptions for </a:t>
            </a:r>
            <a:r>
              <a:rPr lang="en-US" altLang="en-US" sz="2800" dirty="0" smtClean="0">
                <a:solidFill>
                  <a:schemeClr val="tx1"/>
                </a:solidFill>
              </a:rPr>
              <a:t>action.</a:t>
            </a:r>
            <a:endParaRPr lang="en-US" altLang="en-US" sz="2800" dirty="0">
              <a:solidFill>
                <a:schemeClr val="tx1"/>
              </a:solidFill>
            </a:endParaRPr>
          </a:p>
          <a:p>
            <a:endParaRPr kumimoji="1" lang="en-US" altLang="zh-CN" sz="2800" b="1" dirty="0">
              <a:solidFill>
                <a:srgbClr val="E48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3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chemeClr val="tx1"/>
                </a:solidFill>
              </a:rPr>
              <a:t>Overview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Study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2.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>
                <a:solidFill>
                  <a:srgbClr val="E48311"/>
                </a:solidFill>
              </a:rPr>
              <a:t>Why</a:t>
            </a:r>
            <a:r>
              <a:rPr kumimoji="1" lang="zh-CN" altLang="en-US" sz="2800" b="1" dirty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>
                <a:solidFill>
                  <a:srgbClr val="E48311"/>
                </a:solidFill>
              </a:rPr>
              <a:t>Case</a:t>
            </a:r>
            <a:r>
              <a:rPr kumimoji="1" lang="zh-CN" altLang="en-US" sz="2800" b="1" dirty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>
                <a:solidFill>
                  <a:srgbClr val="E48311"/>
                </a:solidFill>
              </a:rPr>
              <a:t>Study</a:t>
            </a:r>
            <a:r>
              <a:rPr kumimoji="1" lang="zh-CN" altLang="en-US" sz="2800" b="1" dirty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Research</a:t>
            </a:r>
          </a:p>
          <a:p>
            <a:r>
              <a:rPr kumimoji="1" lang="en-US" altLang="zh-CN" sz="2800" b="1" dirty="0" smtClean="0">
                <a:solidFill>
                  <a:schemeClr val="tx1"/>
                </a:solidFill>
              </a:rPr>
              <a:t>An</a:t>
            </a:r>
            <a:r>
              <a:rPr kumimoji="1" lang="zh-CN" altLang="en-US" sz="28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b="1" dirty="0" smtClean="0">
                <a:solidFill>
                  <a:schemeClr val="tx1"/>
                </a:solidFill>
              </a:rPr>
              <a:t>Important</a:t>
            </a:r>
            <a:r>
              <a:rPr kumimoji="1" lang="zh-CN" altLang="en-US" sz="28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b="1" dirty="0" smtClean="0">
                <a:solidFill>
                  <a:schemeClr val="tx1"/>
                </a:solidFill>
              </a:rPr>
              <a:t>Idea:</a:t>
            </a:r>
            <a:r>
              <a:rPr kumimoji="1" lang="zh-CN" altLang="en-US" sz="28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main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focus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study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is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to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understand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unique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circumstances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complexities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an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individual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case,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results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this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methodology,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like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other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qualitative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methodologies,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is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not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considered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generalizable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in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same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way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study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with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randomized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sampling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control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groups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may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be.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However,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Stake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(1995)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suggested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there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are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understandings,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observations,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assertions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emerge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from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study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research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that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can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be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tx1"/>
                </a:solidFill>
              </a:rPr>
              <a:t>“valid</a:t>
            </a:r>
            <a:r>
              <a:rPr kumimoji="1" lang="zh-CN" altLang="en-US" sz="2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tx1"/>
                </a:solidFill>
              </a:rPr>
              <a:t>modifications</a:t>
            </a:r>
            <a:r>
              <a:rPr kumimoji="1" lang="zh-CN" altLang="en-US" sz="2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tx1"/>
                </a:solidFill>
              </a:rPr>
              <a:t>generalization”.</a:t>
            </a:r>
            <a:r>
              <a:rPr kumimoji="1" lang="zh-CN" altLang="en-US" sz="2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By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exploring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their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own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subjectivities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utilizing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thick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description,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study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researchers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can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provide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vicarious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add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in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their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own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ideas,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resulting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tx1"/>
                </a:solidFill>
              </a:rPr>
              <a:t>“naturalistic</a:t>
            </a:r>
            <a:r>
              <a:rPr kumimoji="1" lang="zh-CN" altLang="en-US" sz="2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tx1"/>
                </a:solidFill>
              </a:rPr>
              <a:t>generalizations”</a:t>
            </a:r>
            <a:r>
              <a:rPr kumimoji="1" lang="en-US" altLang="zh-CN" sz="2400" dirty="0" smtClean="0">
                <a:solidFill>
                  <a:schemeClr val="tx1"/>
                </a:solidFill>
              </a:rPr>
              <a:t>.</a:t>
            </a:r>
            <a:endParaRPr kumimoji="1" lang="en-US" altLang="zh-C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2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chemeClr val="tx1"/>
                </a:solidFill>
              </a:rPr>
              <a:t>Overview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Study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b="1" dirty="0">
                <a:solidFill>
                  <a:srgbClr val="E48311"/>
                </a:solidFill>
              </a:rPr>
              <a:t>3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.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Types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of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Case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Study</a:t>
            </a:r>
          </a:p>
          <a:p>
            <a:r>
              <a:rPr kumimoji="1" lang="en-US" altLang="zh-CN" sz="2800" dirty="0" smtClean="0">
                <a:solidFill>
                  <a:schemeClr val="tx1"/>
                </a:solidFill>
              </a:rPr>
              <a:t>There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are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three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types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study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(Thurber,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2004).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Single-case</a:t>
            </a:r>
            <a:endParaRPr kumimoji="1" lang="en-US" altLang="zh-CN" sz="2800" dirty="0">
              <a:solidFill>
                <a:schemeClr val="tx1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Multiple-case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Cross-site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analyses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0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chemeClr val="tx1"/>
                </a:solidFill>
              </a:rPr>
              <a:t>Case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Study</a:t>
            </a:r>
            <a:r>
              <a:rPr kumimoji="1" lang="zh-CN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tx1"/>
                </a:solidFill>
              </a:rPr>
              <a:t>Steps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Select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case;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Methods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data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collection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analysis: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Observations,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Interviews,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Document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Analysis;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Analyze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data;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Quality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control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in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qualitative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research;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Writing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description;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Assertions.</a:t>
            </a:r>
          </a:p>
        </p:txBody>
      </p:sp>
    </p:spTree>
    <p:extLst>
      <p:ext uri="{BB962C8B-B14F-4D97-AF65-F5344CB8AC3E}">
        <p14:creationId xmlns:p14="http://schemas.microsoft.com/office/powerpoint/2010/main" val="66385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kumimoji="1" lang="en-US" altLang="zh-CN" b="1" dirty="0">
                <a:solidFill>
                  <a:schemeClr val="tx1"/>
                </a:solidFill>
              </a:rPr>
              <a:t>Select</a:t>
            </a:r>
            <a:r>
              <a:rPr kumimoji="1" lang="zh-CN" altLang="en-US" b="1" dirty="0">
                <a:solidFill>
                  <a:schemeClr val="tx1"/>
                </a:solidFill>
              </a:rPr>
              <a:t> </a:t>
            </a:r>
            <a:r>
              <a:rPr kumimoji="1" lang="en-US" altLang="zh-CN" b="1" dirty="0">
                <a:solidFill>
                  <a:schemeClr val="tx1"/>
                </a:solidFill>
              </a:rPr>
              <a:t>a</a:t>
            </a:r>
            <a:r>
              <a:rPr kumimoji="1" lang="zh-CN" altLang="en-US" b="1" dirty="0">
                <a:solidFill>
                  <a:schemeClr val="tx1"/>
                </a:solidFill>
              </a:rPr>
              <a:t> </a:t>
            </a:r>
            <a:r>
              <a:rPr kumimoji="1" lang="en-US" altLang="zh-CN" b="1" dirty="0">
                <a:solidFill>
                  <a:schemeClr val="tx1"/>
                </a:solidFill>
              </a:rPr>
              <a:t>case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b="1" dirty="0" smtClean="0">
                <a:solidFill>
                  <a:srgbClr val="E48311"/>
                </a:solidFill>
              </a:rPr>
              <a:t>Determine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if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a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case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study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will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answer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your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research</a:t>
            </a:r>
            <a:r>
              <a:rPr kumimoji="1" lang="zh-CN" altLang="en-US" sz="28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2800" b="1" dirty="0" smtClean="0">
                <a:solidFill>
                  <a:srgbClr val="E48311"/>
                </a:solidFill>
              </a:rPr>
              <a:t>question.</a:t>
            </a:r>
          </a:p>
          <a:p>
            <a:r>
              <a:rPr kumimoji="1" lang="en-US" altLang="zh-CN" sz="2800" dirty="0">
                <a:solidFill>
                  <a:schemeClr val="tx1"/>
                </a:solidFill>
              </a:rPr>
              <a:t>Consider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length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time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for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investigation,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developing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timetable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Extreme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deviant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cases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Maximum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variation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cases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Critical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cases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 smtClean="0">
                <a:solidFill>
                  <a:schemeClr val="tx1"/>
                </a:solidFill>
              </a:rPr>
              <a:t>Paradigmatic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cases</a:t>
            </a:r>
          </a:p>
          <a:p>
            <a:endParaRPr kumimoji="1" lang="en-US" altLang="zh-CN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1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28700" indent="-1028700">
              <a:buFont typeface="+mj-lt"/>
              <a:buAutoNum type="romanUcPeriod" startAt="2"/>
            </a:pPr>
            <a:r>
              <a:rPr kumimoji="1" lang="en-US" altLang="zh-CN" sz="4400" b="1" dirty="0">
                <a:solidFill>
                  <a:schemeClr val="tx1"/>
                </a:solidFill>
              </a:rPr>
              <a:t>Methods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of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data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collection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>
                <a:solidFill>
                  <a:schemeClr val="tx1"/>
                </a:solidFill>
              </a:rPr>
              <a:t>and</a:t>
            </a:r>
            <a:r>
              <a:rPr kumimoji="1" lang="zh-CN" altLang="en-US" sz="4400" b="1" dirty="0">
                <a:solidFill>
                  <a:schemeClr val="tx1"/>
                </a:solidFill>
              </a:rPr>
              <a:t> </a:t>
            </a:r>
            <a:r>
              <a:rPr kumimoji="1" lang="en-US" altLang="zh-CN" sz="4400" b="1" dirty="0" smtClean="0">
                <a:solidFill>
                  <a:schemeClr val="tx1"/>
                </a:solidFill>
              </a:rPr>
              <a:t>analysis</a:t>
            </a:r>
            <a:endParaRPr kumimoji="1" lang="en-US" altLang="zh-CN" sz="4400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5165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zh-CN" sz="3300" b="1" dirty="0" smtClean="0">
                <a:solidFill>
                  <a:srgbClr val="E48311"/>
                </a:solidFill>
              </a:rPr>
              <a:t>Identify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the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case/cases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and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what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type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of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case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study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will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be</a:t>
            </a:r>
            <a:r>
              <a:rPr kumimoji="1" lang="zh-CN" altLang="en-US" sz="3300" b="1" dirty="0" smtClean="0">
                <a:solidFill>
                  <a:srgbClr val="E48311"/>
                </a:solidFill>
              </a:rPr>
              <a:t> </a:t>
            </a:r>
            <a:r>
              <a:rPr kumimoji="1" lang="en-US" altLang="zh-CN" sz="3300" b="1" dirty="0" smtClean="0">
                <a:solidFill>
                  <a:srgbClr val="E48311"/>
                </a:solidFill>
              </a:rPr>
              <a:t>used.</a:t>
            </a:r>
          </a:p>
          <a:p>
            <a:r>
              <a:rPr kumimoji="1" lang="en-US" altLang="zh-CN" sz="2800" dirty="0">
                <a:solidFill>
                  <a:schemeClr val="tx1"/>
                </a:solidFill>
              </a:rPr>
              <a:t>Below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is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subjects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for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case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study.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>
                <a:solidFill>
                  <a:schemeClr val="tx1"/>
                </a:solidFill>
              </a:rPr>
              <a:t>Approaching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personal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acquaintances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familiar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settings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which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seem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present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likely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opportunities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for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learning;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>
                <a:solidFill>
                  <a:schemeClr val="tx1"/>
                </a:solidFill>
              </a:rPr>
              <a:t>Seeking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potential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participants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through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other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contacts,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such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school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district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supervisors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principals.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>
                <a:solidFill>
                  <a:schemeClr val="tx1"/>
                </a:solidFill>
              </a:rPr>
              <a:t>Utilizing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one’s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own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students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program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potential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subjects.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>
                <a:solidFill>
                  <a:schemeClr val="tx1"/>
                </a:solidFill>
              </a:rPr>
              <a:t>Seeking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out,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through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professional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networks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contacts,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purposefully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selected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case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for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the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study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of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specific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phenomena.</a:t>
            </a:r>
          </a:p>
          <a:p>
            <a:pPr>
              <a:buFont typeface="Wingdings" charset="2"/>
              <a:buChar char="Ø"/>
            </a:pPr>
            <a:r>
              <a:rPr kumimoji="1" lang="en-US" altLang="zh-CN" sz="2800" dirty="0">
                <a:solidFill>
                  <a:schemeClr val="tx1"/>
                </a:solidFill>
              </a:rPr>
              <a:t>Selecting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smaller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focus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group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from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larger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survey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sample,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based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upon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their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responses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and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willingness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to</a:t>
            </a:r>
            <a:r>
              <a:rPr kumimoji="1" lang="zh-CN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zh-CN" sz="2800" dirty="0">
                <a:solidFill>
                  <a:schemeClr val="tx1"/>
                </a:solidFill>
              </a:rPr>
              <a:t>participate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.</a:t>
            </a:r>
          </a:p>
          <a:p>
            <a:endParaRPr kumimoji="1" lang="en-US" altLang="zh-CN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73339"/>
      </p:ext>
    </p:extLst>
  </p:cSld>
  <p:clrMapOvr>
    <a:masterClrMapping/>
  </p:clrMapOvr>
</p:sld>
</file>

<file path=ppt/theme/theme1.xml><?xml version="1.0" encoding="utf-8"?>
<a:theme xmlns:a="http://schemas.openxmlformats.org/drawingml/2006/main" name="怀旧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回顾</Template>
  <TotalTime>175</TotalTime>
  <Words>1258</Words>
  <Application>Microsoft Macintosh PowerPoint</Application>
  <PresentationFormat>宽屏</PresentationFormat>
  <Paragraphs>96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DengXian</vt:lpstr>
      <vt:lpstr>Wingdings</vt:lpstr>
      <vt:lpstr>宋体</vt:lpstr>
      <vt:lpstr>怀旧</vt:lpstr>
      <vt:lpstr>Why Case Study?</vt:lpstr>
      <vt:lpstr>Overview of Case Study</vt:lpstr>
      <vt:lpstr>Overview of Case Study</vt:lpstr>
      <vt:lpstr>Overview of Case Study</vt:lpstr>
      <vt:lpstr>Overview of Case Study</vt:lpstr>
      <vt:lpstr>Overview of Case Study</vt:lpstr>
      <vt:lpstr>Case Study Steps</vt:lpstr>
      <vt:lpstr>Select a case</vt:lpstr>
      <vt:lpstr>Methods of data collection and analysis</vt:lpstr>
      <vt:lpstr>PowerPoint 演示文稿</vt:lpstr>
      <vt:lpstr>Methods of data collection and analysis</vt:lpstr>
      <vt:lpstr>Methods of data collection and analysis</vt:lpstr>
      <vt:lpstr>Methods of data collection and analysis</vt:lpstr>
      <vt:lpstr>Analyzing Data</vt:lpstr>
      <vt:lpstr>Quality Control in Qualitative Research</vt:lpstr>
      <vt:lpstr>Writing</vt:lpstr>
      <vt:lpstr>Assertions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Case Study?</dc:title>
  <dc:creator>Jenny Jam</dc:creator>
  <cp:lastModifiedBy>Jenny Jam</cp:lastModifiedBy>
  <cp:revision>22</cp:revision>
  <dcterms:created xsi:type="dcterms:W3CDTF">2017-01-29T20:43:50Z</dcterms:created>
  <dcterms:modified xsi:type="dcterms:W3CDTF">2017-01-29T23:41:54Z</dcterms:modified>
</cp:coreProperties>
</file>