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6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9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3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6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0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2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55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226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50A8D7-FC87-4E1C-9CA3-ADB0A1D45252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654969A-C15D-4F04-BB09-792424004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cap="none" dirty="0"/>
              <a:t>The Assessment Mechanism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Jenny (Ning Zhan)</a:t>
            </a:r>
          </a:p>
        </p:txBody>
      </p:sp>
    </p:spTree>
    <p:extLst>
      <p:ext uri="{BB962C8B-B14F-4D97-AF65-F5344CB8AC3E}">
        <p14:creationId xmlns:p14="http://schemas.microsoft.com/office/powerpoint/2010/main" val="3051654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Assignment: 40% of grade</a:t>
            </a:r>
          </a:p>
          <a:p>
            <a:r>
              <a:rPr lang="en-US" dirty="0"/>
              <a:t>Projects: 50 % of grade</a:t>
            </a:r>
          </a:p>
          <a:p>
            <a:r>
              <a:rPr lang="en-US" dirty="0"/>
              <a:t>Quizzes: 10% of grade</a:t>
            </a:r>
          </a:p>
          <a:p>
            <a:r>
              <a:rPr lang="en-US" dirty="0"/>
              <a:t>A = 90%-100%</a:t>
            </a:r>
            <a:br>
              <a:rPr lang="en-US" dirty="0"/>
            </a:br>
            <a:r>
              <a:rPr lang="en-US" dirty="0"/>
              <a:t>B = 80%-89%</a:t>
            </a:r>
            <a:br>
              <a:rPr lang="en-US" dirty="0"/>
            </a:br>
            <a:r>
              <a:rPr lang="en-US" dirty="0"/>
              <a:t>C = 70%-79%</a:t>
            </a:r>
            <a:br>
              <a:rPr lang="en-US" dirty="0"/>
            </a:br>
            <a:r>
              <a:rPr lang="en-US" dirty="0"/>
              <a:t>D = 60%-69%</a:t>
            </a:r>
            <a:br>
              <a:rPr lang="en-US" dirty="0"/>
            </a:br>
            <a:r>
              <a:rPr lang="en-US" dirty="0"/>
              <a:t>F  = &lt; 59%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3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good journal page?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2000250"/>
          </a:xfrm>
        </p:spPr>
        <p:txBody>
          <a:bodyPr>
            <a:normAutofit/>
          </a:bodyPr>
          <a:lstStyle/>
          <a:p>
            <a:r>
              <a:rPr lang="en-US" sz="2000" dirty="0"/>
              <a:t>When </a:t>
            </a:r>
            <a:r>
              <a:rPr lang="en-US" altLang="zh-CN" sz="2000" dirty="0"/>
              <a:t>I read the book, </a:t>
            </a:r>
            <a:r>
              <a:rPr lang="en-US" altLang="zh-CN" sz="2000" b="1" i="1" dirty="0"/>
              <a:t>Assessment in Art Education</a:t>
            </a:r>
            <a:r>
              <a:rPr lang="en-US" altLang="zh-CN" sz="2000" dirty="0"/>
              <a:t> in page 23, “Journal entries can be reviewed and assessed using different techniques such as checklists, rating scales, teacher, peer, parent, other interviews and student self-assessments (about the quality and progress).” Also, there are some criteria that could be for assessing art journals, such as content, development of ideas, and craftsmanship.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6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 think a good journal should……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Be titled every page.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color.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pen or marker for handwriting.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Reflect on experience.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decorative techniques.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Match text and drawing in a good way.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Have a good content related to the required task.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Demonstrate a progression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readable.</a:t>
            </a:r>
          </a:p>
          <a:p>
            <a:pPr marL="0" indent="0">
              <a:buNone/>
            </a:pPr>
            <a:r>
              <a:rPr lang="en-US" dirty="0"/>
              <a:t>And so on……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4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15183"/>
            <a:ext cx="4411663" cy="3308747"/>
          </a:xfrm>
        </p:spPr>
      </p:pic>
      <p:sp>
        <p:nvSpPr>
          <p:cNvPr id="5" name="Right Arrow 4"/>
          <p:cNvSpPr/>
          <p:nvPr/>
        </p:nvSpPr>
        <p:spPr>
          <a:xfrm>
            <a:off x="4423410" y="2983230"/>
            <a:ext cx="229743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49440" y="3036808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Use color</a:t>
            </a:r>
          </a:p>
        </p:txBody>
      </p:sp>
    </p:spTree>
    <p:extLst>
      <p:ext uri="{BB962C8B-B14F-4D97-AF65-F5344CB8AC3E}">
        <p14:creationId xmlns:p14="http://schemas.microsoft.com/office/powerpoint/2010/main" val="220746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0" y="1557814"/>
            <a:ext cx="4991100" cy="3743325"/>
          </a:xfrm>
        </p:spPr>
      </p:pic>
      <p:sp>
        <p:nvSpPr>
          <p:cNvPr id="5" name="Right Arrow 4"/>
          <p:cNvSpPr/>
          <p:nvPr/>
        </p:nvSpPr>
        <p:spPr>
          <a:xfrm>
            <a:off x="4411980" y="2869406"/>
            <a:ext cx="2708910" cy="560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26130" y="2583656"/>
            <a:ext cx="1085850" cy="113157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49490" y="2964775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Create a new idea</a:t>
            </a:r>
          </a:p>
        </p:txBody>
      </p:sp>
    </p:spTree>
    <p:extLst>
      <p:ext uri="{BB962C8B-B14F-4D97-AF65-F5344CB8AC3E}">
        <p14:creationId xmlns:p14="http://schemas.microsoft.com/office/powerpoint/2010/main" val="382322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809274"/>
            <a:ext cx="4991100" cy="3743325"/>
          </a:xfrm>
        </p:spPr>
      </p:pic>
      <p:sp>
        <p:nvSpPr>
          <p:cNvPr id="5" name="Rounded Rectangle 4"/>
          <p:cNvSpPr/>
          <p:nvPr/>
        </p:nvSpPr>
        <p:spPr>
          <a:xfrm>
            <a:off x="1737360" y="1625574"/>
            <a:ext cx="868680" cy="16662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121727">
            <a:off x="2045969" y="968163"/>
            <a:ext cx="1394460" cy="480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77104" y="80828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 titled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9700" y="3475540"/>
            <a:ext cx="868680" cy="16662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782024">
            <a:off x="1350980" y="5373662"/>
            <a:ext cx="1026809" cy="342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31963" y="5644448"/>
            <a:ext cx="348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Handwriting and be readable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98720" y="2246604"/>
            <a:ext cx="1402080" cy="25882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297930" y="3291840"/>
            <a:ext cx="91440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43555" y="3242548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Decorative techniques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69080" y="2642407"/>
            <a:ext cx="868680" cy="16662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519487">
            <a:off x="4219575" y="1753625"/>
            <a:ext cx="1497330" cy="534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29947" y="1101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Good content</a:t>
            </a:r>
          </a:p>
        </p:txBody>
      </p:sp>
    </p:spTree>
    <p:extLst>
      <p:ext uri="{BB962C8B-B14F-4D97-AF65-F5344CB8AC3E}">
        <p14:creationId xmlns:p14="http://schemas.microsoft.com/office/powerpoint/2010/main" val="43462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" y="1601867"/>
            <a:ext cx="5026025" cy="3769518"/>
          </a:xfrm>
        </p:spPr>
      </p:pic>
      <p:sp>
        <p:nvSpPr>
          <p:cNvPr id="5" name="Rounded Rectangle 4"/>
          <p:cNvSpPr/>
          <p:nvPr/>
        </p:nvSpPr>
        <p:spPr>
          <a:xfrm rot="20259502">
            <a:off x="1944423" y="2783137"/>
            <a:ext cx="3278209" cy="108058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50575" y="2606040"/>
            <a:ext cx="1838779" cy="48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86600" y="2661404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Handwriting</a:t>
            </a:r>
          </a:p>
        </p:txBody>
      </p:sp>
      <p:sp>
        <p:nvSpPr>
          <p:cNvPr id="8" name="Rounded Rectangle 7"/>
          <p:cNvSpPr/>
          <p:nvPr/>
        </p:nvSpPr>
        <p:spPr>
          <a:xfrm rot="20259502">
            <a:off x="2990316" y="3728556"/>
            <a:ext cx="2989867" cy="13424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795010" y="4171950"/>
            <a:ext cx="137160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08415" y="4171950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Reflect on experience </a:t>
            </a:r>
          </a:p>
        </p:txBody>
      </p:sp>
      <p:sp>
        <p:nvSpPr>
          <p:cNvPr id="12" name="Rounded Rectangle 11"/>
          <p:cNvSpPr/>
          <p:nvPr/>
        </p:nvSpPr>
        <p:spPr>
          <a:xfrm rot="20570315">
            <a:off x="1353256" y="1882821"/>
            <a:ext cx="2092704" cy="12482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515840">
            <a:off x="3154680" y="1360170"/>
            <a:ext cx="1211580" cy="331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21690" y="1015044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Have your own meaning</a:t>
            </a:r>
          </a:p>
        </p:txBody>
      </p:sp>
    </p:spTree>
    <p:extLst>
      <p:ext uri="{BB962C8B-B14F-4D97-AF65-F5344CB8AC3E}">
        <p14:creationId xmlns:p14="http://schemas.microsoft.com/office/powerpoint/2010/main" val="3717047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mechanism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330" y="2368524"/>
            <a:ext cx="4979670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good journal: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titled every page.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color.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pen or marker for handwriting.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Reflect on experience.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decorative techniques.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Match text and drawing in a good way.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Have a good </a:t>
            </a:r>
            <a:r>
              <a:rPr lang="en-US" b="1" dirty="0"/>
              <a:t>content</a:t>
            </a:r>
            <a:r>
              <a:rPr lang="en-US" dirty="0"/>
              <a:t> related to the required task.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Demonstrate a </a:t>
            </a:r>
            <a:r>
              <a:rPr lang="en-US" b="1" dirty="0"/>
              <a:t>progression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b="1" dirty="0"/>
              <a:t>readable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8430" y="2368524"/>
            <a:ext cx="49796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unsuccessful journal:</a:t>
            </a:r>
          </a:p>
          <a:p>
            <a:pPr marL="342900" indent="-342900">
              <a:buAutoNum type="arabicPeriod"/>
            </a:pPr>
            <a:r>
              <a:rPr lang="en-US" dirty="0"/>
              <a:t>No title on page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Only use one color.</a:t>
            </a:r>
          </a:p>
          <a:p>
            <a:pPr marL="342900" indent="-342900">
              <a:buAutoNum type="arabicPeriod"/>
            </a:pPr>
            <a:r>
              <a:rPr lang="en-US" dirty="0"/>
              <a:t>Only do simple drawings or handwriting</a:t>
            </a:r>
          </a:p>
          <a:p>
            <a:pPr marL="342900" indent="-342900">
              <a:buAutoNum type="arabicPeriod"/>
            </a:pPr>
            <a:r>
              <a:rPr lang="en-US" dirty="0"/>
              <a:t>No personal experience</a:t>
            </a:r>
          </a:p>
          <a:p>
            <a:pPr marL="342900" indent="-342900">
              <a:buAutoNum type="arabicPeriod"/>
            </a:pPr>
            <a:r>
              <a:rPr lang="en-US" dirty="0"/>
              <a:t>No decorative techniques.</a:t>
            </a:r>
          </a:p>
          <a:p>
            <a:pPr marL="342900" indent="-342900">
              <a:buAutoNum type="arabicPeriod"/>
            </a:pPr>
            <a:r>
              <a:rPr lang="en-US" dirty="0"/>
              <a:t>The content does not relate to the required task.</a:t>
            </a:r>
          </a:p>
          <a:p>
            <a:pPr marL="342900" indent="-342900">
              <a:buAutoNum type="arabicPeriod"/>
            </a:pPr>
            <a:r>
              <a:rPr lang="en-US" dirty="0"/>
              <a:t>Can’t read.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7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Grading Criterion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what grads mean</a:t>
            </a:r>
          </a:p>
          <a:p>
            <a:r>
              <a:rPr lang="en-US" dirty="0"/>
              <a:t>Determine the meaning of failure</a:t>
            </a:r>
          </a:p>
          <a:p>
            <a:r>
              <a:rPr lang="en-US" dirty="0"/>
              <a:t>Incorporate performance variables</a:t>
            </a:r>
          </a:p>
          <a:p>
            <a:r>
              <a:rPr lang="en-US" dirty="0"/>
              <a:t>Determine grade distribution</a:t>
            </a:r>
          </a:p>
          <a:p>
            <a:r>
              <a:rPr lang="en-US" dirty="0"/>
              <a:t>Clarify grade components</a:t>
            </a:r>
          </a:p>
          <a:p>
            <a:r>
              <a:rPr lang="en-US" dirty="0"/>
              <a:t>Determine how grade components will be weighted</a:t>
            </a:r>
          </a:p>
          <a:p>
            <a:r>
              <a:rPr lang="en-US" dirty="0"/>
              <a:t>Determine standards</a:t>
            </a:r>
          </a:p>
          <a:p>
            <a:r>
              <a:rPr lang="en-US" dirty="0"/>
              <a:t>Plan for borderline cases.</a:t>
            </a:r>
          </a:p>
          <a:p>
            <a:r>
              <a:rPr lang="en-US" dirty="0"/>
              <a:t>----Page 109, Assessment in Art Education</a:t>
            </a:r>
          </a:p>
        </p:txBody>
      </p:sp>
    </p:spTree>
    <p:extLst>
      <p:ext uri="{BB962C8B-B14F-4D97-AF65-F5344CB8AC3E}">
        <p14:creationId xmlns:p14="http://schemas.microsoft.com/office/powerpoint/2010/main" val="973770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141</TotalTime>
  <Words>336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宋体</vt:lpstr>
      <vt:lpstr>Century Gothic</vt:lpstr>
      <vt:lpstr>Garamond</vt:lpstr>
      <vt:lpstr>Savon</vt:lpstr>
      <vt:lpstr>The Assessment Mechanism</vt:lpstr>
      <vt:lpstr>What is a good journal page?</vt:lpstr>
      <vt:lpstr>I think a good journal should……</vt:lpstr>
      <vt:lpstr>Example:</vt:lpstr>
      <vt:lpstr>PowerPoint Presentation</vt:lpstr>
      <vt:lpstr>PowerPoint Presentation</vt:lpstr>
      <vt:lpstr>PowerPoint Presentation</vt:lpstr>
      <vt:lpstr>Assessment mechanism </vt:lpstr>
      <vt:lpstr>Art Grading Criterion</vt:lpstr>
      <vt:lpstr>Grading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Assessment Mechanism</dc:title>
  <dc:creator>Jenny Chan</dc:creator>
  <cp:lastModifiedBy>Jenny Chan</cp:lastModifiedBy>
  <cp:revision>15</cp:revision>
  <dcterms:created xsi:type="dcterms:W3CDTF">2016-09-03T04:17:06Z</dcterms:created>
  <dcterms:modified xsi:type="dcterms:W3CDTF">2016-09-04T03:43:59Z</dcterms:modified>
</cp:coreProperties>
</file>